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7"/>
    <p:restoredTop sz="94696"/>
  </p:normalViewPr>
  <p:slideViewPr>
    <p:cSldViewPr snapToGrid="0" snapToObjects="1">
      <p:cViewPr varScale="1">
        <p:scale>
          <a:sx n="86" d="100"/>
          <a:sy n="86" d="100"/>
        </p:scale>
        <p:origin x="248" y="3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2373"/>
            <a:ext cx="12192000" cy="6867027"/>
            <a:chOff x="0" y="-2373"/>
            <a:chExt cx="12192000" cy="6867027"/>
          </a:xfrm>
        </p:grpSpPr>
        <p:sp>
          <p:nvSpPr>
            <p:cNvPr id="8" name="Rectangle 7"/>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rot="5400000">
            <a:off x="10089390" y="1792223"/>
            <a:ext cx="990599" cy="304799"/>
          </a:xfrm>
        </p:spPr>
        <p:txBody>
          <a:bodyPr anchor="t"/>
          <a:lstStyle>
            <a:lvl1pPr algn="l">
              <a:defRPr b="0" i="0">
                <a:solidFill>
                  <a:schemeClr val="bg1"/>
                </a:solidFill>
              </a:defRPr>
            </a:lvl1pPr>
          </a:lstStyle>
          <a:p>
            <a:fld id="{13F0EDF4-CFE2-BD4B-8863-9547616DE3A3}" type="datetimeFigureOut">
              <a:rPr lang="en-US" smtClean="0"/>
              <a:t>6/5/18</a:t>
            </a:fld>
            <a:endParaRPr lang="en-US"/>
          </a:p>
        </p:txBody>
      </p:sp>
      <p:sp>
        <p:nvSpPr>
          <p:cNvPr id="5" name="Footer Placeholder 4"/>
          <p:cNvSpPr>
            <a:spLocks noGrp="1"/>
          </p:cNvSpPr>
          <p:nvPr>
            <p:ph type="ftr" sz="quarter" idx="11"/>
          </p:nvPr>
        </p:nvSpPr>
        <p:spPr>
          <a:xfrm rot="5400000">
            <a:off x="8959592" y="3226820"/>
            <a:ext cx="3859795" cy="304801"/>
          </a:xfrm>
        </p:spPr>
        <p:txBody>
          <a:bodyPr/>
          <a:lstStyle>
            <a:lvl1pPr>
              <a:defRPr b="0" i="0">
                <a:solidFill>
                  <a:schemeClr val="bg1"/>
                </a:solidFill>
              </a:defRPr>
            </a:lvl1pPr>
          </a:lstStyle>
          <a:p>
            <a:endParaRPr lang="en-US"/>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F9F94176-1404-504A-8BDF-7C854CA3933B}" type="slidenum">
              <a:rPr lang="en-US" smtClean="0"/>
              <a:t>‹#›</a:t>
            </a:fld>
            <a:endParaRPr lang="en-US"/>
          </a:p>
        </p:txBody>
      </p:sp>
    </p:spTree>
    <p:extLst>
      <p:ext uri="{BB962C8B-B14F-4D97-AF65-F5344CB8AC3E}">
        <p14:creationId xmlns:p14="http://schemas.microsoft.com/office/powerpoint/2010/main" val="39427298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6674"/>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1154956" y="5536665"/>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3F0EDF4-CFE2-BD4B-8863-9547616DE3A3}" type="datetimeFigureOut">
              <a:rPr lang="en-US" smtClean="0"/>
              <a:t>6/5/18</a:t>
            </a:fld>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F9F94176-1404-504A-8BDF-7C854CA3933B}" type="slidenum">
              <a:rPr lang="en-US" smtClean="0"/>
              <a:t>‹#›</a:t>
            </a:fld>
            <a:endParaRPr lang="en-US"/>
          </a:p>
        </p:txBody>
      </p:sp>
    </p:spTree>
    <p:extLst>
      <p:ext uri="{BB962C8B-B14F-4D97-AF65-F5344CB8AC3E}">
        <p14:creationId xmlns:p14="http://schemas.microsoft.com/office/powerpoint/2010/main" val="21358024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12" name="Group 11"/>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13F0EDF4-CFE2-BD4B-8863-9547616DE3A3}" type="datetimeFigureOut">
              <a:rPr lang="en-US" smtClean="0"/>
              <a:t>6/5/18</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9F94176-1404-504A-8BDF-7C854CA3933B}" type="slidenum">
              <a:rPr lang="en-US" smtClean="0"/>
              <a:t>‹#›</a:t>
            </a:fld>
            <a:endParaRPr lang="en-US"/>
          </a:p>
        </p:txBody>
      </p:sp>
    </p:spTree>
    <p:extLst>
      <p:ext uri="{BB962C8B-B14F-4D97-AF65-F5344CB8AC3E}">
        <p14:creationId xmlns:p14="http://schemas.microsoft.com/office/powerpoint/2010/main" val="20918389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7" name="Group 6"/>
          <p:cNvGrpSpPr/>
          <p:nvPr/>
        </p:nvGrpSpPr>
        <p:grpSpPr>
          <a:xfrm>
            <a:off x="0" y="-2373"/>
            <a:ext cx="12192000" cy="6867027"/>
            <a:chOff x="0" y="-2373"/>
            <a:chExt cx="12192000" cy="6867027"/>
          </a:xfrm>
        </p:grpSpPr>
        <p:sp>
          <p:nvSpPr>
            <p:cNvPr id="15" name="Rectangle 14"/>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3" name="TextBox 12"/>
          <p:cNvSpPr txBox="1"/>
          <p:nvPr/>
        </p:nvSpPr>
        <p:spPr>
          <a:xfrm>
            <a:off x="9719438" y="2631815"/>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9" name="TextBox 8"/>
          <p:cNvSpPr txBox="1"/>
          <p:nvPr/>
        </p:nvSpPr>
        <p:spPr>
          <a:xfrm>
            <a:off x="898295" y="591093"/>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2" name="Title 1"/>
          <p:cNvSpPr>
            <a:spLocks noGrp="1"/>
          </p:cNvSpPr>
          <p:nvPr>
            <p:ph type="title"/>
          </p:nvPr>
        </p:nvSpPr>
        <p:spPr>
          <a:xfrm>
            <a:off x="1581878" y="980517"/>
            <a:ext cx="8453906" cy="2698249"/>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25772" cy="342174"/>
          </a:xfr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13F0EDF4-CFE2-BD4B-8863-9547616DE3A3}" type="datetimeFigureOut">
              <a:rPr lang="en-US" smtClean="0"/>
              <a:t>6/5/18</a:t>
            </a:fld>
            <a:endParaRPr lang="en-US"/>
          </a:p>
        </p:txBody>
      </p:sp>
      <p:sp>
        <p:nvSpPr>
          <p:cNvPr id="5" name="Footer Placeholder 4"/>
          <p:cNvSpPr>
            <a:spLocks noGrp="1"/>
          </p:cNvSpPr>
          <p:nvPr>
            <p:ph type="ftr" sz="quarter" idx="11"/>
          </p:nvPr>
        </p:nvSpPr>
        <p:spPr/>
        <p:txBody>
          <a:bodyPr/>
          <a:lstStyle/>
          <a:p>
            <a:endParaRPr lang="en-US"/>
          </a:p>
        </p:txBody>
      </p:sp>
      <p:sp>
        <p:nvSpPr>
          <p:cNvPr id="32" name="Rectangle 3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9F94176-1404-504A-8BDF-7C854CA3933B}" type="slidenum">
              <a:rPr lang="en-US" smtClean="0"/>
              <a:t>‹#›</a:t>
            </a:fld>
            <a:endParaRPr lang="en-US"/>
          </a:p>
        </p:txBody>
      </p:sp>
    </p:spTree>
    <p:extLst>
      <p:ext uri="{BB962C8B-B14F-4D97-AF65-F5344CB8AC3E}">
        <p14:creationId xmlns:p14="http://schemas.microsoft.com/office/powerpoint/2010/main" val="38805951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18" name="Group 17"/>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33068"/>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3F0EDF4-CFE2-BD4B-8863-9547616DE3A3}" type="datetimeFigureOut">
              <a:rPr lang="en-US" smtClean="0"/>
              <a:t>6/5/18</a:t>
            </a:fld>
            <a:endParaRPr lang="en-US"/>
          </a:p>
        </p:txBody>
      </p:sp>
      <p:sp>
        <p:nvSpPr>
          <p:cNvPr id="5" name="Footer Placeholder 4"/>
          <p:cNvSpPr>
            <a:spLocks noGrp="1"/>
          </p:cNvSpPr>
          <p:nvPr>
            <p:ph type="ftr" sz="quarter" idx="11"/>
          </p:nvPr>
        </p:nvSpPr>
        <p:spPr/>
        <p:txBody>
          <a:bodyPr/>
          <a:lstStyle/>
          <a:p>
            <a:endParaRPr lang="en-US"/>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9F94176-1404-504A-8BDF-7C854CA3933B}" type="slidenum">
              <a:rPr lang="en-US" smtClean="0"/>
              <a:t>‹#›</a:t>
            </a:fld>
            <a:endParaRPr lang="en-US"/>
          </a:p>
        </p:txBody>
      </p:sp>
    </p:spTree>
    <p:extLst>
      <p:ext uri="{BB962C8B-B14F-4D97-AF65-F5344CB8AC3E}">
        <p14:creationId xmlns:p14="http://schemas.microsoft.com/office/powerpoint/2010/main" val="21381507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172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1154954" y="3193561"/>
            <a:ext cx="3129168" cy="283349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12721" y="2603502"/>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4512721" y="3193561"/>
            <a:ext cx="3145380" cy="283349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886700" y="2617299"/>
            <a:ext cx="3161029"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886700" y="3193561"/>
            <a:ext cx="3164719" cy="28334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22" name="Straight Connector 21"/>
          <p:cNvCxnSpPr/>
          <p:nvPr/>
        </p:nvCxnSpPr>
        <p:spPr>
          <a:xfrm>
            <a:off x="440397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13F0EDF4-CFE2-BD4B-8863-9547616DE3A3}" type="datetimeFigureOut">
              <a:rPr lang="en-US" smtClean="0"/>
              <a:t>6/5/18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9F94176-1404-504A-8BDF-7C854CA3933B}" type="slidenum">
              <a:rPr lang="en-US" smtClean="0"/>
              <a:t>‹#›</a:t>
            </a:fld>
            <a:endParaRPr lang="en-US"/>
          </a:p>
        </p:txBody>
      </p:sp>
    </p:spTree>
    <p:extLst>
      <p:ext uri="{BB962C8B-B14F-4D97-AF65-F5344CB8AC3E}">
        <p14:creationId xmlns:p14="http://schemas.microsoft.com/office/powerpoint/2010/main" val="13219571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2" y="4532845"/>
            <a:ext cx="30504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1334552"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3" y="5109107"/>
            <a:ext cx="3050437"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72537" y="4532846"/>
            <a:ext cx="3046766" cy="651156"/>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4748463" y="2603500"/>
            <a:ext cx="2691241"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68865" y="5184002"/>
            <a:ext cx="3050438" cy="84305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983434" y="4532847"/>
            <a:ext cx="3050438" cy="651154"/>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3434" y="5184001"/>
            <a:ext cx="3050437" cy="843054"/>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4388153" y="2603500"/>
            <a:ext cx="0" cy="3517594"/>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1905" y="2603500"/>
            <a:ext cx="0" cy="34925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13F0EDF4-CFE2-BD4B-8863-9547616DE3A3}" type="datetimeFigureOut">
              <a:rPr lang="en-US" smtClean="0"/>
              <a:t>6/5/18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9F94176-1404-504A-8BDF-7C854CA3933B}" type="slidenum">
              <a:rPr lang="en-US" smtClean="0"/>
              <a:t>‹#›</a:t>
            </a:fld>
            <a:endParaRPr lang="en-US"/>
          </a:p>
        </p:txBody>
      </p:sp>
    </p:spTree>
    <p:extLst>
      <p:ext uri="{BB962C8B-B14F-4D97-AF65-F5344CB8AC3E}">
        <p14:creationId xmlns:p14="http://schemas.microsoft.com/office/powerpoint/2010/main" val="5847841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3" y="973668"/>
            <a:ext cx="8825660"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F0EDF4-CFE2-BD4B-8863-9547616DE3A3}" type="datetimeFigureOut">
              <a:rPr lang="en-US" smtClean="0"/>
              <a:t>6/5/18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F94176-1404-504A-8BDF-7C854CA3933B}" type="slidenum">
              <a:rPr lang="en-US" smtClean="0"/>
              <a:t>‹#›</a:t>
            </a:fld>
            <a:endParaRPr lang="en-US"/>
          </a:p>
        </p:txBody>
      </p:sp>
    </p:spTree>
    <p:extLst>
      <p:ext uri="{BB962C8B-B14F-4D97-AF65-F5344CB8AC3E}">
        <p14:creationId xmlns:p14="http://schemas.microsoft.com/office/powerpoint/2010/main" val="20143755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8"/>
            <a:ext cx="1413933" cy="4748589"/>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8"/>
            <a:ext cx="6247546" cy="474859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F0EDF4-CFE2-BD4B-8863-9547616DE3A3}" type="datetimeFigureOut">
              <a:rPr lang="en-US" smtClean="0"/>
              <a:t>6/5/18</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9F94176-1404-504A-8BDF-7C854CA3933B}" type="slidenum">
              <a:rPr lang="en-US" smtClean="0"/>
              <a:t>‹#›</a:t>
            </a:fld>
            <a:endParaRPr lang="en-US"/>
          </a:p>
        </p:txBody>
      </p:sp>
    </p:spTree>
    <p:extLst>
      <p:ext uri="{BB962C8B-B14F-4D97-AF65-F5344CB8AC3E}">
        <p14:creationId xmlns:p14="http://schemas.microsoft.com/office/powerpoint/2010/main" val="20999742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F0EDF4-CFE2-BD4B-8863-9547616DE3A3}" type="datetimeFigureOut">
              <a:rPr lang="en-US" smtClean="0"/>
              <a:t>6/5/18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F94176-1404-504A-8BDF-7C854CA3933B}" type="slidenum">
              <a:rPr lang="en-US" smtClean="0"/>
              <a:t>‹#›</a:t>
            </a:fld>
            <a:endParaRPr lang="en-US"/>
          </a:p>
        </p:txBody>
      </p:sp>
    </p:spTree>
    <p:extLst>
      <p:ext uri="{BB962C8B-B14F-4D97-AF65-F5344CB8AC3E}">
        <p14:creationId xmlns:p14="http://schemas.microsoft.com/office/powerpoint/2010/main" val="3866395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3" name="Group 12"/>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5"/>
            <a:ext cx="4351023"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8" y="2677644"/>
            <a:ext cx="3755379" cy="2283823"/>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3F0EDF4-CFE2-BD4B-8863-9547616DE3A3}" type="datetimeFigureOut">
              <a:rPr lang="en-US" smtClean="0"/>
              <a:t>6/5/18</a:t>
            </a:fld>
            <a:endParaRPr lang="en-US"/>
          </a:p>
        </p:txBody>
      </p:sp>
      <p:sp>
        <p:nvSpPr>
          <p:cNvPr id="5" name="Footer Placeholder 4"/>
          <p:cNvSpPr>
            <a:spLocks noGrp="1"/>
          </p:cNvSpPr>
          <p:nvPr>
            <p:ph type="ftr" sz="quarter" idx="11"/>
          </p:nvPr>
        </p:nvSpPr>
        <p:spPr/>
        <p:txBody>
          <a:bodyPr/>
          <a:lstStyle/>
          <a:p>
            <a:endParaRPr lang="en-US"/>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9F94176-1404-504A-8BDF-7C854CA3933B}" type="slidenum">
              <a:rPr lang="en-US" smtClean="0"/>
              <a:t>‹#›</a:t>
            </a:fld>
            <a:endParaRPr lang="en-US"/>
          </a:p>
        </p:txBody>
      </p:sp>
    </p:spTree>
    <p:extLst>
      <p:ext uri="{BB962C8B-B14F-4D97-AF65-F5344CB8AC3E}">
        <p14:creationId xmlns:p14="http://schemas.microsoft.com/office/powerpoint/2010/main" val="997915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3F0EDF4-CFE2-BD4B-8863-9547616DE3A3}" type="datetimeFigureOut">
              <a:rPr lang="en-US" smtClean="0"/>
              <a:t>6/5/18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F94176-1404-504A-8BDF-7C854CA3933B}" type="slidenum">
              <a:rPr lang="en-US" smtClean="0"/>
              <a:t>‹#›</a:t>
            </a:fld>
            <a:endParaRPr lang="en-US"/>
          </a:p>
        </p:txBody>
      </p:sp>
    </p:spTree>
    <p:extLst>
      <p:ext uri="{BB962C8B-B14F-4D97-AF65-F5344CB8AC3E}">
        <p14:creationId xmlns:p14="http://schemas.microsoft.com/office/powerpoint/2010/main" val="19766045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08710" y="3179762"/>
            <a:ext cx="4825159" cy="2840039"/>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3F0EDF4-CFE2-BD4B-8863-9547616DE3A3}" type="datetimeFigureOut">
              <a:rPr lang="en-US" smtClean="0"/>
              <a:t>6/5/18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9F94176-1404-504A-8BDF-7C854CA3933B}" type="slidenum">
              <a:rPr lang="en-US" smtClean="0"/>
              <a:t>‹#›</a:t>
            </a:fld>
            <a:endParaRPr lang="en-US"/>
          </a:p>
        </p:txBody>
      </p:sp>
    </p:spTree>
    <p:extLst>
      <p:ext uri="{BB962C8B-B14F-4D97-AF65-F5344CB8AC3E}">
        <p14:creationId xmlns:p14="http://schemas.microsoft.com/office/powerpoint/2010/main" val="2490541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3F0EDF4-CFE2-BD4B-8863-9547616DE3A3}" type="datetimeFigureOut">
              <a:rPr lang="en-US" smtClean="0"/>
              <a:t>6/5/18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9F94176-1404-504A-8BDF-7C854CA3933B}" type="slidenum">
              <a:rPr lang="en-US" smtClean="0"/>
              <a:t>‹#›</a:t>
            </a:fld>
            <a:endParaRPr lang="en-US"/>
          </a:p>
        </p:txBody>
      </p:sp>
    </p:spTree>
    <p:extLst>
      <p:ext uri="{BB962C8B-B14F-4D97-AF65-F5344CB8AC3E}">
        <p14:creationId xmlns:p14="http://schemas.microsoft.com/office/powerpoint/2010/main" val="2980223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F0EDF4-CFE2-BD4B-8863-9547616DE3A3}" type="datetimeFigureOut">
              <a:rPr lang="en-US" smtClean="0"/>
              <a:t>6/5/18</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F9F94176-1404-504A-8BDF-7C854CA3933B}" type="slidenum">
              <a:rPr lang="en-US" smtClean="0"/>
              <a:t>‹#›</a:t>
            </a:fld>
            <a:endParaRPr lang="en-US"/>
          </a:p>
        </p:txBody>
      </p:sp>
    </p:spTree>
    <p:extLst>
      <p:ext uri="{BB962C8B-B14F-4D97-AF65-F5344CB8AC3E}">
        <p14:creationId xmlns:p14="http://schemas.microsoft.com/office/powerpoint/2010/main" val="3691869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14" name="Group 13"/>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Oval 15"/>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9"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5" y="2895600"/>
            <a:ext cx="2793158" cy="312927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3F0EDF4-CFE2-BD4B-8863-9547616DE3A3}" type="datetimeFigureOut">
              <a:rPr lang="en-US" smtClean="0"/>
              <a:t>6/5/18</a:t>
            </a:fld>
            <a:endParaRPr lang="en-US"/>
          </a:p>
        </p:txBody>
      </p:sp>
      <p:sp>
        <p:nvSpPr>
          <p:cNvPr id="6" name="Footer Placeholder 5"/>
          <p:cNvSpPr>
            <a:spLocks noGrp="1"/>
          </p:cNvSpPr>
          <p:nvPr>
            <p:ph type="ftr" sz="quarter" idx="11"/>
          </p:nvPr>
        </p:nvSpPr>
        <p:spPr/>
        <p:txBody>
          <a:bodyPr/>
          <a:lstStyle/>
          <a:p>
            <a:endParaRPr lang="en-US"/>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F9F94176-1404-504A-8BDF-7C854CA3933B}" type="slidenum">
              <a:rPr lang="en-US" smtClean="0"/>
              <a:t>‹#›</a:t>
            </a:fld>
            <a:endParaRPr lang="en-US"/>
          </a:p>
        </p:txBody>
      </p:sp>
    </p:spTree>
    <p:extLst>
      <p:ext uri="{BB962C8B-B14F-4D97-AF65-F5344CB8AC3E}">
        <p14:creationId xmlns:p14="http://schemas.microsoft.com/office/powerpoint/2010/main" val="38179777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20" name="Group 19"/>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60" cy="173566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3F0EDF4-CFE2-BD4B-8863-9547616DE3A3}" type="datetimeFigureOut">
              <a:rPr lang="en-US" smtClean="0"/>
              <a:t>6/5/18</a:t>
            </a:fld>
            <a:endParaRPr lang="en-US"/>
          </a:p>
        </p:txBody>
      </p:sp>
      <p:sp>
        <p:nvSpPr>
          <p:cNvPr id="6" name="Footer Placeholder 5"/>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F9F94176-1404-504A-8BDF-7C854CA3933B}" type="slidenum">
              <a:rPr lang="en-US" smtClean="0"/>
              <a:t>‹#›</a:t>
            </a:fld>
            <a:endParaRPr lang="en-US"/>
          </a:p>
        </p:txBody>
      </p:sp>
    </p:spTree>
    <p:extLst>
      <p:ext uri="{BB962C8B-B14F-4D97-AF65-F5344CB8AC3E}">
        <p14:creationId xmlns:p14="http://schemas.microsoft.com/office/powerpoint/2010/main" val="13786712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9" name="Group 8"/>
          <p:cNvGrpSpPr/>
          <p:nvPr/>
        </p:nvGrpSpPr>
        <p:grpSpPr>
          <a:xfrm>
            <a:off x="0" y="-2373"/>
            <a:ext cx="12192000" cy="6867027"/>
            <a:chOff x="0" y="-2373"/>
            <a:chExt cx="12192000" cy="6867027"/>
          </a:xfrm>
        </p:grpSpPr>
        <p:sp>
          <p:nvSpPr>
            <p:cNvPr id="26" name="Rectangle 25"/>
            <p:cNvSpPr/>
            <p:nvPr/>
          </p:nvSpPr>
          <p:spPr>
            <a:xfrm>
              <a:off x="0" y="0"/>
              <a:ext cx="12192000" cy="6858000"/>
            </a:xfrm>
            <a:prstGeom prst="rect">
              <a:avLst/>
            </a:prstGeom>
            <a:blipFill>
              <a:blip r:embed="rId19">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0"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3"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5" y="2603500"/>
            <a:ext cx="8761412" cy="34163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0938" y="6394061"/>
            <a:ext cx="990599" cy="304799"/>
          </a:xfrm>
          <a:prstGeom prst="rect">
            <a:avLst/>
          </a:prstGeom>
        </p:spPr>
        <p:txBody>
          <a:bodyPr vert="horz" lIns="91440" tIns="45720" rIns="91440" bIns="45720" rtlCol="0" anchor="t"/>
          <a:lstStyle>
            <a:lvl1pPr algn="r">
              <a:defRPr sz="1000" b="1" i="0">
                <a:solidFill>
                  <a:schemeClr val="accent1"/>
                </a:solidFill>
              </a:defRPr>
            </a:lvl1pPr>
          </a:lstStyle>
          <a:p>
            <a:fld id="{13F0EDF4-CFE2-BD4B-8863-9547616DE3A3}" type="datetimeFigureOut">
              <a:rPr lang="en-US" smtClean="0"/>
              <a:t>6/5/18</a:t>
            </a:fld>
            <a:endParaRPr lang="en-US"/>
          </a:p>
        </p:txBody>
      </p:sp>
      <p:sp>
        <p:nvSpPr>
          <p:cNvPr id="5" name="Footer Placeholder 4"/>
          <p:cNvSpPr>
            <a:spLocks noGrp="1"/>
          </p:cNvSpPr>
          <p:nvPr>
            <p:ph type="ftr" sz="quarter" idx="3"/>
          </p:nvPr>
        </p:nvSpPr>
        <p:spPr>
          <a:xfrm>
            <a:off x="528358" y="6391838"/>
            <a:ext cx="3859795" cy="304801"/>
          </a:xfrm>
          <a:prstGeom prst="rect">
            <a:avLst/>
          </a:prstGeom>
        </p:spPr>
        <p:txBody>
          <a:bodyPr vert="horz" lIns="91440" tIns="45720" rIns="91440" bIns="45720" rtlCol="0" anchor="b"/>
          <a:lstStyle>
            <a:lvl1pPr algn="l">
              <a:defRPr sz="1000" b="1" i="0">
                <a:solidFill>
                  <a:schemeClr val="accent1"/>
                </a:solidFill>
                <a:latin typeface="+mn-lt"/>
              </a:defRPr>
            </a:lvl1pPr>
          </a:lstStyle>
          <a:p>
            <a:endParaRPr lang="en-US"/>
          </a:p>
        </p:txBody>
      </p:sp>
      <p:sp>
        <p:nvSpPr>
          <p:cNvPr id="22" name="Rectangle 2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F9F94176-1404-504A-8BDF-7C854CA3933B}" type="slidenum">
              <a:rPr lang="en-US" smtClean="0"/>
              <a:t>‹#›</a:t>
            </a:fld>
            <a:endParaRPr lang="en-US"/>
          </a:p>
        </p:txBody>
      </p:sp>
    </p:spTree>
    <p:extLst>
      <p:ext uri="{BB962C8B-B14F-4D97-AF65-F5344CB8AC3E}">
        <p14:creationId xmlns:p14="http://schemas.microsoft.com/office/powerpoint/2010/main" val="3882280362"/>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32" r:id="rId12"/>
    <p:sldLayoutId id="2147483733" r:id="rId13"/>
    <p:sldLayoutId id="2147483734" r:id="rId14"/>
    <p:sldLayoutId id="2147483735" r:id="rId15"/>
    <p:sldLayoutId id="2147483736" r:id="rId16"/>
    <p:sldLayoutId id="214748373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9A6DED-3B76-1044-8077-B0A67407D120}"/>
              </a:ext>
            </a:extLst>
          </p:cNvPr>
          <p:cNvSpPr>
            <a:spLocks noGrp="1"/>
          </p:cNvSpPr>
          <p:nvPr>
            <p:ph type="ctrTitle"/>
          </p:nvPr>
        </p:nvSpPr>
        <p:spPr>
          <a:xfrm>
            <a:off x="1154955" y="1484026"/>
            <a:ext cx="8825658" cy="2698230"/>
          </a:xfrm>
        </p:spPr>
        <p:txBody>
          <a:bodyPr/>
          <a:lstStyle/>
          <a:p>
            <a:r>
              <a:rPr lang="en-US" dirty="0"/>
              <a:t>Banner Clinical Practice: </a:t>
            </a:r>
            <a:br>
              <a:rPr lang="en-US" dirty="0"/>
            </a:br>
            <a:r>
              <a:rPr lang="en-US" dirty="0"/>
              <a:t>Rhabdomyolysis </a:t>
            </a:r>
          </a:p>
        </p:txBody>
      </p:sp>
      <p:sp>
        <p:nvSpPr>
          <p:cNvPr id="3" name="Subtitle 2">
            <a:extLst>
              <a:ext uri="{FF2B5EF4-FFF2-40B4-BE49-F238E27FC236}">
                <a16:creationId xmlns:a16="http://schemas.microsoft.com/office/drawing/2014/main" id="{B9135E7F-2ED9-844F-9B8F-964262D21D41}"/>
              </a:ext>
            </a:extLst>
          </p:cNvPr>
          <p:cNvSpPr>
            <a:spLocks noGrp="1"/>
          </p:cNvSpPr>
          <p:nvPr>
            <p:ph type="subTitle" idx="1"/>
          </p:nvPr>
        </p:nvSpPr>
        <p:spPr/>
        <p:txBody>
          <a:bodyPr>
            <a:noAutofit/>
          </a:bodyPr>
          <a:lstStyle/>
          <a:p>
            <a:r>
              <a:rPr lang="en-US" dirty="0">
                <a:solidFill>
                  <a:schemeClr val="bg1"/>
                </a:solidFill>
              </a:rPr>
              <a:t>Zachary Sprague, DO</a:t>
            </a:r>
          </a:p>
          <a:p>
            <a:r>
              <a:rPr lang="en-US" dirty="0">
                <a:solidFill>
                  <a:schemeClr val="bg1"/>
                </a:solidFill>
              </a:rPr>
              <a:t>Bethany </a:t>
            </a:r>
            <a:r>
              <a:rPr lang="en-US" dirty="0" err="1">
                <a:solidFill>
                  <a:schemeClr val="bg1"/>
                </a:solidFill>
              </a:rPr>
              <a:t>Bruzzi</a:t>
            </a:r>
            <a:r>
              <a:rPr lang="en-US" dirty="0">
                <a:solidFill>
                  <a:schemeClr val="bg1"/>
                </a:solidFill>
              </a:rPr>
              <a:t>, DO </a:t>
            </a:r>
          </a:p>
          <a:p>
            <a:r>
              <a:rPr lang="en-US" dirty="0">
                <a:solidFill>
                  <a:schemeClr val="bg1"/>
                </a:solidFill>
              </a:rPr>
              <a:t>June 7, 2018</a:t>
            </a:r>
          </a:p>
        </p:txBody>
      </p:sp>
    </p:spTree>
    <p:extLst>
      <p:ext uri="{BB962C8B-B14F-4D97-AF65-F5344CB8AC3E}">
        <p14:creationId xmlns:p14="http://schemas.microsoft.com/office/powerpoint/2010/main" val="36354508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F899EF-8739-D343-AA2B-4D708509D149}"/>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25295336-204F-364D-AE2D-B604DCE6511D}"/>
              </a:ext>
            </a:extLst>
          </p:cNvPr>
          <p:cNvSpPr>
            <a:spLocks noGrp="1"/>
          </p:cNvSpPr>
          <p:nvPr>
            <p:ph idx="1"/>
          </p:nvPr>
        </p:nvSpPr>
        <p:spPr/>
        <p:txBody>
          <a:bodyPr>
            <a:normAutofit fontScale="62500" lnSpcReduction="20000"/>
          </a:bodyPr>
          <a:lstStyle/>
          <a:p>
            <a:pPr lvl="0"/>
            <a:r>
              <a:rPr lang="en-US" dirty="0" err="1"/>
              <a:t>Abassi</a:t>
            </a:r>
            <a:r>
              <a:rPr lang="en-US" dirty="0"/>
              <a:t> ZA, Hoffman A, Better OS. Acute renal failure complicating muscle crush injury. </a:t>
            </a:r>
            <a:r>
              <a:rPr lang="en-US" dirty="0" err="1"/>
              <a:t>Semin</a:t>
            </a:r>
            <a:r>
              <a:rPr lang="en-US" dirty="0"/>
              <a:t> </a:t>
            </a:r>
            <a:r>
              <a:rPr lang="en-US" dirty="0" err="1"/>
              <a:t>Nephrol</a:t>
            </a:r>
            <a:r>
              <a:rPr lang="en-US" dirty="0"/>
              <a:t>. 1998;18:558–65.</a:t>
            </a:r>
          </a:p>
          <a:p>
            <a:pPr lvl="0"/>
            <a:r>
              <a:rPr lang="en-US" dirty="0"/>
              <a:t>Akmal M, Bishop JE, Telfer N, et al. Hypocalcemia and hypercalcemia in patients with rhabdomyolysis with and without acute renal failure. J </a:t>
            </a:r>
            <a:r>
              <a:rPr lang="en-US" dirty="0" err="1"/>
              <a:t>Clin</a:t>
            </a:r>
            <a:r>
              <a:rPr lang="en-US" dirty="0"/>
              <a:t> Endocrinol </a:t>
            </a:r>
            <a:r>
              <a:rPr lang="en-US" dirty="0" err="1"/>
              <a:t>Metab</a:t>
            </a:r>
            <a:r>
              <a:rPr lang="en-US" dirty="0"/>
              <a:t> 1986; 63:137.</a:t>
            </a:r>
          </a:p>
          <a:p>
            <a:pPr lvl="0"/>
            <a:r>
              <a:rPr lang="en-US" dirty="0"/>
              <a:t>Allison RC, </a:t>
            </a:r>
            <a:r>
              <a:rPr lang="en-US" dirty="0" err="1"/>
              <a:t>Bedsole</a:t>
            </a:r>
            <a:r>
              <a:rPr lang="en-US" dirty="0"/>
              <a:t> DL. The other medical causes of rhabdomyolysis. Am J Med Sci 2003;326:79-88.</a:t>
            </a:r>
          </a:p>
          <a:p>
            <a:pPr lvl="0"/>
            <a:r>
              <a:rPr lang="en-US" dirty="0"/>
              <a:t>Bagley WH, Yang H, Shah KH. Rhabdomyolysis. Intern </a:t>
            </a:r>
            <a:r>
              <a:rPr lang="en-US" dirty="0" err="1"/>
              <a:t>Emerg</a:t>
            </a:r>
            <a:r>
              <a:rPr lang="en-US" dirty="0"/>
              <a:t> Med 2007;2:210-8.</a:t>
            </a:r>
          </a:p>
          <a:p>
            <a:pPr lvl="0"/>
            <a:r>
              <a:rPr lang="en-US" dirty="0"/>
              <a:t>Blanco JR, </a:t>
            </a:r>
            <a:r>
              <a:rPr lang="en-US" dirty="0" err="1"/>
              <a:t>Zabalza</a:t>
            </a:r>
            <a:r>
              <a:rPr lang="en-US" dirty="0"/>
              <a:t> M, Salcedo J, et al. Rhabdomyolysis of infectious and noninfectious causes. South Med J 2002; 95:542.</a:t>
            </a:r>
          </a:p>
          <a:p>
            <a:pPr lvl="0"/>
            <a:r>
              <a:rPr lang="en-US" dirty="0"/>
              <a:t>Bosch X, </a:t>
            </a:r>
            <a:r>
              <a:rPr lang="en-US" dirty="0" err="1"/>
              <a:t>Poch</a:t>
            </a:r>
            <a:r>
              <a:rPr lang="en-US" dirty="0"/>
              <a:t> E, Grau JM. Rhabdomyolysis and acute kidney injury. N </a:t>
            </a:r>
            <a:r>
              <a:rPr lang="en-US" dirty="0" err="1"/>
              <a:t>Engl</a:t>
            </a:r>
            <a:r>
              <a:rPr lang="en-US" dirty="0"/>
              <a:t> J Med 2009; 361:62.</a:t>
            </a:r>
          </a:p>
          <a:p>
            <a:pPr lvl="0"/>
            <a:r>
              <a:rPr lang="en-US" dirty="0"/>
              <a:t>Brown CV, Rhee P, Chan L, et al. Preventing renal failure in patients with rhabdomyolysis: do bicarbonate and mannitol make a difference? J Trauma 2004; 56:1191.</a:t>
            </a:r>
          </a:p>
          <a:p>
            <a:pPr lvl="0"/>
            <a:r>
              <a:rPr lang="en-US" dirty="0" err="1"/>
              <a:t>Bywaters</a:t>
            </a:r>
            <a:r>
              <a:rPr lang="en-US" dirty="0"/>
              <a:t> EG, Beall D. Crush Injuries with Impairment of Renal Function. Br Med J 1941; 1:427.</a:t>
            </a:r>
          </a:p>
          <a:p>
            <a:pPr lvl="0"/>
            <a:r>
              <a:rPr lang="en-US" dirty="0"/>
              <a:t>Cho YS, Lim H, Kim SH. Comparison of lactated Ringer’s solution and 0.9% saline in the treatment of rhabdomyolysis induced by doxylamine intoxication. </a:t>
            </a:r>
            <a:r>
              <a:rPr lang="en-US" dirty="0" err="1"/>
              <a:t>Emerg</a:t>
            </a:r>
            <a:r>
              <a:rPr lang="en-US" dirty="0"/>
              <a:t> Med J 2007;24:276-80.</a:t>
            </a:r>
          </a:p>
          <a:p>
            <a:pPr lvl="0"/>
            <a:r>
              <a:rPr lang="en-US" dirty="0"/>
              <a:t>de Meijer AR, </a:t>
            </a:r>
            <a:r>
              <a:rPr lang="en-US" dirty="0" err="1"/>
              <a:t>Fikkers</a:t>
            </a:r>
            <a:r>
              <a:rPr lang="en-US" dirty="0"/>
              <a:t> BG, de </a:t>
            </a:r>
            <a:r>
              <a:rPr lang="en-US" dirty="0" err="1"/>
              <a:t>Keijzer</a:t>
            </a:r>
            <a:r>
              <a:rPr lang="en-US" dirty="0"/>
              <a:t> MH, et al. Serum creatine kinase as predictor of clinical course in rhabdomyolysis: a 5-year intensive care survey. Intensive Care Med 2003; 29:1121.</a:t>
            </a:r>
          </a:p>
          <a:p>
            <a:pPr marL="0" lvl="0" indent="0">
              <a:buNone/>
            </a:pPr>
            <a:endParaRPr lang="en-US" dirty="0"/>
          </a:p>
        </p:txBody>
      </p:sp>
    </p:spTree>
    <p:extLst>
      <p:ext uri="{BB962C8B-B14F-4D97-AF65-F5344CB8AC3E}">
        <p14:creationId xmlns:p14="http://schemas.microsoft.com/office/powerpoint/2010/main" val="20904655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059FC0-EC2C-914C-B66A-BAEF6CCBE682}"/>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BDBF5921-1940-7246-AD64-D652DBBCFB1C}"/>
              </a:ext>
            </a:extLst>
          </p:cNvPr>
          <p:cNvSpPr>
            <a:spLocks noGrp="1"/>
          </p:cNvSpPr>
          <p:nvPr>
            <p:ph idx="1"/>
          </p:nvPr>
        </p:nvSpPr>
        <p:spPr/>
        <p:txBody>
          <a:bodyPr>
            <a:normAutofit fontScale="62500" lnSpcReduction="20000"/>
          </a:bodyPr>
          <a:lstStyle/>
          <a:p>
            <a:pPr lvl="0"/>
            <a:r>
              <a:rPr lang="en-US" dirty="0" err="1"/>
              <a:t>Gabow</a:t>
            </a:r>
            <a:r>
              <a:rPr lang="en-US" dirty="0"/>
              <a:t> PA, </a:t>
            </a:r>
            <a:r>
              <a:rPr lang="en-US" dirty="0" err="1"/>
              <a:t>Kaehny</a:t>
            </a:r>
            <a:r>
              <a:rPr lang="en-US" dirty="0"/>
              <a:t> WD, Kelleher SP. The spectrum of rhabdomyolysis. Medicine (Baltimore) 1982; 61:141.</a:t>
            </a:r>
          </a:p>
          <a:p>
            <a:pPr lvl="0"/>
            <a:r>
              <a:rPr lang="en-US" dirty="0" err="1"/>
              <a:t>Giannoglou</a:t>
            </a:r>
            <a:r>
              <a:rPr lang="en-US" dirty="0"/>
              <a:t> GD, </a:t>
            </a:r>
            <a:r>
              <a:rPr lang="en-US" dirty="0" err="1"/>
              <a:t>Chatzizisis</a:t>
            </a:r>
            <a:r>
              <a:rPr lang="en-US" dirty="0"/>
              <a:t> YS, </a:t>
            </a:r>
            <a:r>
              <a:rPr lang="en-US" dirty="0" err="1"/>
              <a:t>Misirli</a:t>
            </a:r>
            <a:r>
              <a:rPr lang="en-US" dirty="0"/>
              <a:t> G. The syndrome of rhabdomyolysis: Pathophysiology and diagnosis. </a:t>
            </a:r>
            <a:r>
              <a:rPr lang="en-US" dirty="0" err="1"/>
              <a:t>Eur</a:t>
            </a:r>
            <a:r>
              <a:rPr lang="en-US" dirty="0"/>
              <a:t> J Intern Med 2007; 18:90.</a:t>
            </a:r>
          </a:p>
          <a:p>
            <a:pPr lvl="0"/>
            <a:r>
              <a:rPr lang="en-US" dirty="0" err="1"/>
              <a:t>Gunal</a:t>
            </a:r>
            <a:r>
              <a:rPr lang="en-US" dirty="0"/>
              <a:t> AI, </a:t>
            </a:r>
            <a:r>
              <a:rPr lang="en-US" dirty="0" err="1"/>
              <a:t>Celiker</a:t>
            </a:r>
            <a:r>
              <a:rPr lang="en-US" dirty="0"/>
              <a:t> H, </a:t>
            </a:r>
            <a:r>
              <a:rPr lang="en-US" dirty="0" err="1"/>
              <a:t>Dogukan</a:t>
            </a:r>
            <a:r>
              <a:rPr lang="en-US" dirty="0"/>
              <a:t> A, et al. Early and vigorous fluid resuscitation prevents acute renal failure in the crush victims of catastrophic earthquakes. J Am </a:t>
            </a:r>
            <a:r>
              <a:rPr lang="en-US" dirty="0" err="1"/>
              <a:t>Soc</a:t>
            </a:r>
            <a:r>
              <a:rPr lang="en-US" dirty="0"/>
              <a:t> </a:t>
            </a:r>
            <a:r>
              <a:rPr lang="en-US" dirty="0" err="1"/>
              <a:t>Nephrol</a:t>
            </a:r>
            <a:r>
              <a:rPr lang="en-US" dirty="0"/>
              <a:t> 2004; 15:1862.</a:t>
            </a:r>
          </a:p>
          <a:p>
            <a:pPr lvl="0"/>
            <a:r>
              <a:rPr lang="en-US" dirty="0"/>
              <a:t>Harper J. Rhabdomyolysis and myoglobinuric renal failure. </a:t>
            </a:r>
            <a:r>
              <a:rPr lang="en-US" dirty="0" err="1"/>
              <a:t>Crit</a:t>
            </a:r>
            <a:r>
              <a:rPr lang="en-US" dirty="0"/>
              <a:t> Care Nurse. 1990;10(3):32–6.</a:t>
            </a:r>
          </a:p>
          <a:p>
            <a:pPr lvl="0"/>
            <a:r>
              <a:rPr lang="en-US" dirty="0" err="1"/>
              <a:t>Hatamizadeh</a:t>
            </a:r>
            <a:r>
              <a:rPr lang="en-US" dirty="0"/>
              <a:t> P, Najafi I, </a:t>
            </a:r>
            <a:r>
              <a:rPr lang="en-US" dirty="0" err="1"/>
              <a:t>Vanholder</a:t>
            </a:r>
            <a:r>
              <a:rPr lang="en-US" dirty="0"/>
              <a:t> R, et al. Epidemiologic aspects of the Bam earthquake in Iran: the </a:t>
            </a:r>
            <a:r>
              <a:rPr lang="en-US" dirty="0" err="1"/>
              <a:t>nephrologic</a:t>
            </a:r>
            <a:r>
              <a:rPr lang="en-US" dirty="0"/>
              <a:t> perspective. Am J Kidney Dis 2006; 47:428.</a:t>
            </a:r>
          </a:p>
          <a:p>
            <a:pPr lvl="0"/>
            <a:r>
              <a:rPr lang="en-US" dirty="0" err="1"/>
              <a:t>Hojs</a:t>
            </a:r>
            <a:r>
              <a:rPr lang="en-US" dirty="0"/>
              <a:t> R, </a:t>
            </a:r>
            <a:r>
              <a:rPr lang="en-US" dirty="0" err="1"/>
              <a:t>Ekart</a:t>
            </a:r>
            <a:r>
              <a:rPr lang="en-US" dirty="0"/>
              <a:t> R, </a:t>
            </a:r>
            <a:r>
              <a:rPr lang="en-US" dirty="0" err="1"/>
              <a:t>Sinkovic</a:t>
            </a:r>
            <a:r>
              <a:rPr lang="en-US" dirty="0"/>
              <a:t> A, </a:t>
            </a:r>
            <a:r>
              <a:rPr lang="en-US" dirty="0" err="1"/>
              <a:t>Hojs-Fabjan</a:t>
            </a:r>
            <a:r>
              <a:rPr lang="en-US" dirty="0"/>
              <a:t> T. Rhabdomyolysis and acute renal failure in intensive care unit. Ren Fail. 1999;21:675–84.</a:t>
            </a:r>
          </a:p>
          <a:p>
            <a:pPr lvl="0"/>
            <a:r>
              <a:rPr lang="en-US" dirty="0"/>
              <a:t>Holt S, Moore K. Pathogenesis of renal failure in rhabdomyolysis: the role of myoglobin. </a:t>
            </a:r>
            <a:r>
              <a:rPr lang="en-US" dirty="0" err="1"/>
              <a:t>Exp</a:t>
            </a:r>
            <a:r>
              <a:rPr lang="en-US" dirty="0"/>
              <a:t> </a:t>
            </a:r>
            <a:r>
              <a:rPr lang="en-US" dirty="0" err="1"/>
              <a:t>Nephrol</a:t>
            </a:r>
            <a:r>
              <a:rPr lang="en-US" dirty="0"/>
              <a:t> 2000; 8:72.</a:t>
            </a:r>
          </a:p>
          <a:p>
            <a:pPr lvl="0"/>
            <a:r>
              <a:rPr lang="en-US" dirty="0" err="1"/>
              <a:t>Homsi</a:t>
            </a:r>
            <a:r>
              <a:rPr lang="en-US" dirty="0"/>
              <a:t> E, Barreiro MF, Orlando JM, </a:t>
            </a:r>
            <a:r>
              <a:rPr lang="en-US" dirty="0" err="1"/>
              <a:t>Higa</a:t>
            </a:r>
            <a:r>
              <a:rPr lang="en-US" dirty="0"/>
              <a:t> EM. Prophylaxis of acute renal failure in patients with rhabdomyolysis. Ren Fail 1997; 19:283.</a:t>
            </a:r>
          </a:p>
          <a:p>
            <a:pPr lvl="0"/>
            <a:r>
              <a:rPr lang="en-US" dirty="0"/>
              <a:t>Huerta-</a:t>
            </a:r>
            <a:r>
              <a:rPr lang="en-US" dirty="0" err="1"/>
              <a:t>Alardín</a:t>
            </a:r>
            <a:r>
              <a:rPr lang="en-US" dirty="0"/>
              <a:t> AL, </a:t>
            </a:r>
            <a:r>
              <a:rPr lang="en-US" dirty="0" err="1"/>
              <a:t>Varon</a:t>
            </a:r>
            <a:r>
              <a:rPr lang="en-US" dirty="0"/>
              <a:t> J, </a:t>
            </a:r>
            <a:r>
              <a:rPr lang="en-US" dirty="0" err="1"/>
              <a:t>Marik</a:t>
            </a:r>
            <a:r>
              <a:rPr lang="en-US" dirty="0"/>
              <a:t> PE. Bench-to-bedside review: Rhabdomyolysis -- an overview for clinicians. </a:t>
            </a:r>
            <a:r>
              <a:rPr lang="en-US" dirty="0" err="1"/>
              <a:t>Crit</a:t>
            </a:r>
            <a:r>
              <a:rPr lang="en-US" dirty="0"/>
              <a:t> Care 2005; 9:158.</a:t>
            </a:r>
          </a:p>
          <a:p>
            <a:pPr lvl="0"/>
            <a:r>
              <a:rPr lang="en-US" dirty="0"/>
              <a:t>Khan FY. Rhabdomyolysis: a review of the literature. </a:t>
            </a:r>
            <a:r>
              <a:rPr lang="en-US" dirty="0" err="1"/>
              <a:t>Neth</a:t>
            </a:r>
            <a:r>
              <a:rPr lang="en-US" dirty="0"/>
              <a:t> J Med 2009; 67:272.</a:t>
            </a:r>
          </a:p>
          <a:p>
            <a:pPr marL="0" indent="0">
              <a:buNone/>
            </a:pPr>
            <a:endParaRPr lang="en-US" dirty="0"/>
          </a:p>
        </p:txBody>
      </p:sp>
    </p:spTree>
    <p:extLst>
      <p:ext uri="{BB962C8B-B14F-4D97-AF65-F5344CB8AC3E}">
        <p14:creationId xmlns:p14="http://schemas.microsoft.com/office/powerpoint/2010/main" val="41637429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4130A3-C40D-5249-B1E9-071686822D39}"/>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4D09DB6C-ED02-9645-BB37-A18302C7CFC8}"/>
              </a:ext>
            </a:extLst>
          </p:cNvPr>
          <p:cNvSpPr>
            <a:spLocks noGrp="1"/>
          </p:cNvSpPr>
          <p:nvPr>
            <p:ph idx="1"/>
          </p:nvPr>
        </p:nvSpPr>
        <p:spPr/>
        <p:txBody>
          <a:bodyPr>
            <a:normAutofit fontScale="55000" lnSpcReduction="20000"/>
          </a:bodyPr>
          <a:lstStyle/>
          <a:p>
            <a:pPr lvl="0"/>
            <a:r>
              <a:rPr lang="en-US" dirty="0" err="1"/>
              <a:t>Knochel</a:t>
            </a:r>
            <a:r>
              <a:rPr lang="en-US" dirty="0"/>
              <a:t> JP. Mechanisms of rhabdomyolysis. </a:t>
            </a:r>
            <a:r>
              <a:rPr lang="en-US" dirty="0" err="1"/>
              <a:t>Curr</a:t>
            </a:r>
            <a:r>
              <a:rPr lang="en-US" dirty="0"/>
              <a:t> </a:t>
            </a:r>
            <a:r>
              <a:rPr lang="en-US" dirty="0" err="1"/>
              <a:t>Opin</a:t>
            </a:r>
            <a:r>
              <a:rPr lang="en-US" dirty="0"/>
              <a:t> </a:t>
            </a:r>
            <a:r>
              <a:rPr lang="en-US" dirty="0" err="1"/>
              <a:t>Rheumatol</a:t>
            </a:r>
            <a:r>
              <a:rPr lang="en-US" dirty="0"/>
              <a:t>. 1993;5:725–31.</a:t>
            </a:r>
          </a:p>
          <a:p>
            <a:pPr lvl="0"/>
            <a:r>
              <a:rPr lang="en-US" dirty="0" err="1"/>
              <a:t>Knochel</a:t>
            </a:r>
            <a:r>
              <a:rPr lang="en-US" dirty="0"/>
              <a:t> JP. Rhabdomyolysis and myoglobinuria. </a:t>
            </a:r>
            <a:r>
              <a:rPr lang="en-US" dirty="0" err="1"/>
              <a:t>Annu</a:t>
            </a:r>
            <a:r>
              <a:rPr lang="en-US" dirty="0"/>
              <a:t> Rev Med 1982; 33:435.</a:t>
            </a:r>
          </a:p>
          <a:p>
            <a:pPr lvl="0"/>
            <a:r>
              <a:rPr lang="en-US" dirty="0" err="1"/>
              <a:t>Lameire</a:t>
            </a:r>
            <a:r>
              <a:rPr lang="en-US" dirty="0"/>
              <a:t> N, </a:t>
            </a:r>
            <a:r>
              <a:rPr lang="en-US" dirty="0" err="1"/>
              <a:t>Vanholder</a:t>
            </a:r>
            <a:r>
              <a:rPr lang="en-US" dirty="0"/>
              <a:t> R, Van </a:t>
            </a:r>
            <a:r>
              <a:rPr lang="en-US" dirty="0" err="1"/>
              <a:t>Biesen</a:t>
            </a:r>
            <a:r>
              <a:rPr lang="en-US" dirty="0"/>
              <a:t> W. Loop diuretics for patients with acute renal failure: helpful or harmful? JAMA 2002; 288:2599.</a:t>
            </a:r>
          </a:p>
          <a:p>
            <a:pPr lvl="0"/>
            <a:r>
              <a:rPr lang="en-US" dirty="0" err="1"/>
              <a:t>Llach</a:t>
            </a:r>
            <a:r>
              <a:rPr lang="en-US" dirty="0"/>
              <a:t> F, </a:t>
            </a:r>
            <a:r>
              <a:rPr lang="en-US" dirty="0" err="1"/>
              <a:t>Felsenfeld</a:t>
            </a:r>
            <a:r>
              <a:rPr lang="en-US" dirty="0"/>
              <a:t> AJ, Haussler MR. The pathophysiology of altered calcium metabolism in rhabdomyolysis-induced acute renal failure. Interactions of parathyroid hormone, 25-hydroxycholecalciferol, and 1,25-dihydroxycholecalciferol. N </a:t>
            </a:r>
            <a:r>
              <a:rPr lang="en-US" dirty="0" err="1"/>
              <a:t>Engl</a:t>
            </a:r>
            <a:r>
              <a:rPr lang="en-US" dirty="0"/>
              <a:t> J Med 1981; 305:117.</a:t>
            </a:r>
          </a:p>
          <a:p>
            <a:pPr lvl="0"/>
            <a:r>
              <a:rPr lang="en-US" dirty="0"/>
              <a:t>Malik GH. Rhabdomyolysis and Myoglobin-induced Acute Renal Failure. Saudi J Kidney Dis </a:t>
            </a:r>
            <a:r>
              <a:rPr lang="en-US" dirty="0" err="1"/>
              <a:t>Transpl</a:t>
            </a:r>
            <a:r>
              <a:rPr lang="en-US" dirty="0"/>
              <a:t> 1998; 9:273.</a:t>
            </a:r>
          </a:p>
          <a:p>
            <a:pPr lvl="0"/>
            <a:r>
              <a:rPr lang="en-US" dirty="0"/>
              <a:t>McMahon GM, Zeng X, </a:t>
            </a:r>
            <a:r>
              <a:rPr lang="en-US" dirty="0" err="1"/>
              <a:t>Waikar</a:t>
            </a:r>
            <a:r>
              <a:rPr lang="en-US" dirty="0"/>
              <a:t> SS. A risk prediction score for kidney failure or mortality in rhabdomyolysis. JAMA Intern Med 2013; 173:1821.</a:t>
            </a:r>
          </a:p>
          <a:p>
            <a:pPr lvl="0"/>
            <a:r>
              <a:rPr lang="en-US" dirty="0"/>
              <a:t>Mehta RL, Pascual MT, </a:t>
            </a:r>
            <a:r>
              <a:rPr lang="en-US" dirty="0" err="1"/>
              <a:t>Soroko</a:t>
            </a:r>
            <a:r>
              <a:rPr lang="en-US" dirty="0"/>
              <a:t> S, et al. Diuretics, mortality, and nonrecovery of renal function in acute renal failure. JAMA 2002; 288:2547.</a:t>
            </a:r>
          </a:p>
          <a:p>
            <a:pPr lvl="0"/>
            <a:r>
              <a:rPr lang="en-US" dirty="0" err="1"/>
              <a:t>Melli</a:t>
            </a:r>
            <a:r>
              <a:rPr lang="en-US" dirty="0"/>
              <a:t> G, Chaudhry V, </a:t>
            </a:r>
            <a:r>
              <a:rPr lang="en-US" dirty="0" err="1"/>
              <a:t>Cornblath</a:t>
            </a:r>
            <a:r>
              <a:rPr lang="en-US" dirty="0"/>
              <a:t> DR. Rhabdomyolysis: an evaluation of 475 hospitalized patients. Medicine (Baltimore) 2005; 84:377.</a:t>
            </a:r>
          </a:p>
          <a:p>
            <a:pPr lvl="0"/>
            <a:r>
              <a:rPr lang="en-US" dirty="0"/>
              <a:t>Mikkelsen TS, </a:t>
            </a:r>
            <a:r>
              <a:rPr lang="en-US" dirty="0" err="1"/>
              <a:t>Toft</a:t>
            </a:r>
            <a:r>
              <a:rPr lang="en-US" dirty="0"/>
              <a:t> P. Prognostic value, kinetics and effect of CVVHDF on serum of the myoglobin and creatine kinase in critically ill patients with rhabdomyolysis. Acta </a:t>
            </a:r>
            <a:r>
              <a:rPr lang="en-US" dirty="0" err="1"/>
              <a:t>Anaesthesiol</a:t>
            </a:r>
            <a:r>
              <a:rPr lang="en-US" dirty="0"/>
              <a:t> </a:t>
            </a:r>
            <a:r>
              <a:rPr lang="en-US" dirty="0" err="1"/>
              <a:t>Scand</a:t>
            </a:r>
            <a:r>
              <a:rPr lang="en-US" dirty="0"/>
              <a:t> 2005; 49:859.</a:t>
            </a:r>
          </a:p>
          <a:p>
            <a:pPr lvl="0"/>
            <a:r>
              <a:rPr lang="en-US" dirty="0"/>
              <a:t>Ron D, </a:t>
            </a:r>
            <a:r>
              <a:rPr lang="en-US" dirty="0" err="1"/>
              <a:t>Taitelman</a:t>
            </a:r>
            <a:r>
              <a:rPr lang="en-US" dirty="0"/>
              <a:t> U, Michaelson M, Bar-Joseph G, </a:t>
            </a:r>
            <a:r>
              <a:rPr lang="en-US" dirty="0" err="1"/>
              <a:t>Bursztein</a:t>
            </a:r>
            <a:r>
              <a:rPr lang="en-US" dirty="0"/>
              <a:t> S, Better OS. Prevention of acute renal failure in traumatic rhabdomyolysis. Arch Intern Med 1984; 144:277-80.</a:t>
            </a:r>
          </a:p>
        </p:txBody>
      </p:sp>
    </p:spTree>
    <p:extLst>
      <p:ext uri="{BB962C8B-B14F-4D97-AF65-F5344CB8AC3E}">
        <p14:creationId xmlns:p14="http://schemas.microsoft.com/office/powerpoint/2010/main" val="21424638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FFB2DA-F98D-3B43-BD99-620A00131EB1}"/>
              </a:ext>
            </a:extLst>
          </p:cNvPr>
          <p:cNvSpPr>
            <a:spLocks noGrp="1"/>
          </p:cNvSpPr>
          <p:nvPr>
            <p:ph type="title"/>
          </p:nvPr>
        </p:nvSpPr>
        <p:spPr/>
        <p:txBody>
          <a:bodyPr/>
          <a:lstStyle/>
          <a:p>
            <a:r>
              <a:rPr lang="en-US"/>
              <a:t>References</a:t>
            </a:r>
          </a:p>
        </p:txBody>
      </p:sp>
      <p:sp>
        <p:nvSpPr>
          <p:cNvPr id="3" name="Content Placeholder 2">
            <a:extLst>
              <a:ext uri="{FF2B5EF4-FFF2-40B4-BE49-F238E27FC236}">
                <a16:creationId xmlns:a16="http://schemas.microsoft.com/office/drawing/2014/main" id="{E1714C03-4CF4-254D-8A76-8120205BB2C0}"/>
              </a:ext>
            </a:extLst>
          </p:cNvPr>
          <p:cNvSpPr>
            <a:spLocks noGrp="1"/>
          </p:cNvSpPr>
          <p:nvPr>
            <p:ph idx="1"/>
          </p:nvPr>
        </p:nvSpPr>
        <p:spPr/>
        <p:txBody>
          <a:bodyPr>
            <a:normAutofit fontScale="62500" lnSpcReduction="20000"/>
          </a:bodyPr>
          <a:lstStyle/>
          <a:p>
            <a:pPr lvl="0"/>
            <a:r>
              <a:rPr lang="en-US" dirty="0" err="1"/>
              <a:t>Sauret</a:t>
            </a:r>
            <a:r>
              <a:rPr lang="en-US" dirty="0"/>
              <a:t> JM, Wang GK. Rhabdomyolysis. American Family Physician 2002 Mar 1; 65(5):907-913</a:t>
            </a:r>
          </a:p>
          <a:p>
            <a:pPr lvl="0"/>
            <a:r>
              <a:rPr lang="en-US" dirty="0"/>
              <a:t>Sever MS, </a:t>
            </a:r>
            <a:r>
              <a:rPr lang="en-US" dirty="0" err="1"/>
              <a:t>Vanholder</a:t>
            </a:r>
            <a:r>
              <a:rPr lang="en-US" dirty="0"/>
              <a:t> R, </a:t>
            </a:r>
            <a:r>
              <a:rPr lang="en-US" dirty="0" err="1"/>
              <a:t>Lameire</a:t>
            </a:r>
            <a:r>
              <a:rPr lang="en-US" dirty="0"/>
              <a:t> N. Management of crush-related injuries after disasters. N </a:t>
            </a:r>
            <a:r>
              <a:rPr lang="en-US" dirty="0" err="1"/>
              <a:t>Engl</a:t>
            </a:r>
            <a:r>
              <a:rPr lang="en-US" dirty="0"/>
              <a:t> J Med 2006; 354:1052.</a:t>
            </a:r>
          </a:p>
          <a:p>
            <a:pPr lvl="0"/>
            <a:r>
              <a:rPr lang="en-US" dirty="0"/>
              <a:t>Slater MS, Mullins RJ. Rhabdomyolysis and myoglobinuric renal failure in trauma and surgical patients: a review. J Am Coll </a:t>
            </a:r>
            <a:r>
              <a:rPr lang="en-US" dirty="0" err="1"/>
              <a:t>Surg</a:t>
            </a:r>
            <a:r>
              <a:rPr lang="en-US" dirty="0"/>
              <a:t> 1998; 186:693.</a:t>
            </a:r>
          </a:p>
          <a:p>
            <a:pPr lvl="0"/>
            <a:r>
              <a:rPr lang="en-US" dirty="0" err="1"/>
              <a:t>Vanholder</a:t>
            </a:r>
            <a:r>
              <a:rPr lang="en-US" dirty="0"/>
              <a:t> R, Sever MS, </a:t>
            </a:r>
            <a:r>
              <a:rPr lang="en-US" dirty="0" err="1"/>
              <a:t>Erek</a:t>
            </a:r>
            <a:r>
              <a:rPr lang="en-US" dirty="0"/>
              <a:t> E, </a:t>
            </a:r>
            <a:r>
              <a:rPr lang="en-US" dirty="0" err="1"/>
              <a:t>Lameire</a:t>
            </a:r>
            <a:r>
              <a:rPr lang="en-US" dirty="0"/>
              <a:t> N. Acute renal failure related to the crush syndrome: towards an era of </a:t>
            </a:r>
            <a:r>
              <a:rPr lang="en-US" dirty="0" err="1"/>
              <a:t>seismo</a:t>
            </a:r>
            <a:r>
              <a:rPr lang="en-US" dirty="0"/>
              <a:t>-nephrology? </a:t>
            </a:r>
            <a:r>
              <a:rPr lang="en-US" dirty="0" err="1"/>
              <a:t>Nephrol</a:t>
            </a:r>
            <a:r>
              <a:rPr lang="en-US" dirty="0"/>
              <a:t> Dial Transplant 2000; 15:1517.</a:t>
            </a:r>
          </a:p>
          <a:p>
            <a:pPr lvl="0"/>
            <a:r>
              <a:rPr lang="en-US" dirty="0" err="1"/>
              <a:t>Vanholder</a:t>
            </a:r>
            <a:r>
              <a:rPr lang="en-US" dirty="0"/>
              <a:t> R, Sever MS, </a:t>
            </a:r>
            <a:r>
              <a:rPr lang="en-US" dirty="0" err="1"/>
              <a:t>Erek</a:t>
            </a:r>
            <a:r>
              <a:rPr lang="en-US" dirty="0"/>
              <a:t> E, </a:t>
            </a:r>
            <a:r>
              <a:rPr lang="en-US" dirty="0" err="1"/>
              <a:t>Lameire</a:t>
            </a:r>
            <a:r>
              <a:rPr lang="en-US" dirty="0"/>
              <a:t> N. Rhabdomyolysis. J Am </a:t>
            </a:r>
            <a:r>
              <a:rPr lang="en-US" dirty="0" err="1"/>
              <a:t>Soc</a:t>
            </a:r>
            <a:r>
              <a:rPr lang="en-US" dirty="0"/>
              <a:t> </a:t>
            </a:r>
            <a:r>
              <a:rPr lang="en-US" dirty="0" err="1"/>
              <a:t>Nephrol</a:t>
            </a:r>
            <a:r>
              <a:rPr lang="en-US" dirty="0"/>
              <a:t> 2000; 11:1553.</a:t>
            </a:r>
          </a:p>
          <a:p>
            <a:pPr lvl="0"/>
            <a:r>
              <a:rPr lang="en-US" dirty="0" err="1"/>
              <a:t>Veenstra</a:t>
            </a:r>
            <a:r>
              <a:rPr lang="en-US" dirty="0"/>
              <a:t> J, Smit WM, </a:t>
            </a:r>
            <a:r>
              <a:rPr lang="en-US" dirty="0" err="1"/>
              <a:t>Krediet</a:t>
            </a:r>
            <a:r>
              <a:rPr lang="en-US" dirty="0"/>
              <a:t> RT, </a:t>
            </a:r>
            <a:r>
              <a:rPr lang="en-US" dirty="0" err="1"/>
              <a:t>Arisz</a:t>
            </a:r>
            <a:r>
              <a:rPr lang="en-US" dirty="0"/>
              <a:t> L. Relationship between elevated creatine phosphokinase and the clinical spectrum of rhabdomyolysis. </a:t>
            </a:r>
            <a:r>
              <a:rPr lang="en-US" dirty="0" err="1"/>
              <a:t>Nephrol</a:t>
            </a:r>
            <a:r>
              <a:rPr lang="en-US" dirty="0"/>
              <a:t> Dial Transplant 1994; 9:637.</a:t>
            </a:r>
          </a:p>
          <a:p>
            <a:pPr lvl="0"/>
            <a:r>
              <a:rPr lang="en-US" dirty="0"/>
              <a:t>Warren JD, </a:t>
            </a:r>
            <a:r>
              <a:rPr lang="en-US" dirty="0" err="1"/>
              <a:t>Blumbergs</a:t>
            </a:r>
            <a:r>
              <a:rPr lang="en-US" dirty="0"/>
              <a:t> PC, Thompson PD. Rhabdomyolysis: a review. Muscle Nerve 2002; 25:332.</a:t>
            </a:r>
          </a:p>
          <a:p>
            <a:pPr lvl="0"/>
            <a:r>
              <a:rPr lang="en-US" dirty="0"/>
              <a:t>Woodrow G, </a:t>
            </a:r>
            <a:r>
              <a:rPr lang="en-US" dirty="0" err="1"/>
              <a:t>Brownjohn</a:t>
            </a:r>
            <a:r>
              <a:rPr lang="en-US" dirty="0"/>
              <a:t> AM, Turney JH. The clinical and biochemical features of acute renal failure due to rhabdomyolysis. Ren Fail 1995; 17:467.</a:t>
            </a:r>
          </a:p>
          <a:p>
            <a:pPr lvl="0"/>
            <a:r>
              <a:rPr lang="en-US" dirty="0" err="1"/>
              <a:t>Yunos</a:t>
            </a:r>
            <a:r>
              <a:rPr lang="en-US" dirty="0"/>
              <a:t> NM, </a:t>
            </a:r>
            <a:r>
              <a:rPr lang="en-US" dirty="0" err="1"/>
              <a:t>Bellomo</a:t>
            </a:r>
            <a:r>
              <a:rPr lang="en-US" dirty="0"/>
              <a:t> R, Hegarty C, et al. Association between a chloride-liberal vs chloride-restrictive intravenous fluid administration strategy and kidney injury in critically ill adults. JAMA 2012; 308:1566.</a:t>
            </a:r>
          </a:p>
          <a:p>
            <a:pPr lvl="0"/>
            <a:r>
              <a:rPr lang="en-US" dirty="0"/>
              <a:t>Zager RA. Combined mannitol and deferoxamine therapy for </a:t>
            </a:r>
            <a:r>
              <a:rPr lang="en-US" dirty="0" err="1"/>
              <a:t>myohemoglobinuric</a:t>
            </a:r>
            <a:r>
              <a:rPr lang="en-US" dirty="0"/>
              <a:t> renal injury and oxidant tubular stress. Mechanistic and therapeutic implications. J </a:t>
            </a:r>
            <a:r>
              <a:rPr lang="en-US" dirty="0" err="1"/>
              <a:t>Clin</a:t>
            </a:r>
            <a:r>
              <a:rPr lang="en-US" dirty="0"/>
              <a:t> Invest 1992; 90:711.</a:t>
            </a:r>
          </a:p>
          <a:p>
            <a:pPr marL="0" indent="0">
              <a:buNone/>
            </a:pPr>
            <a:endParaRPr lang="en-US" dirty="0"/>
          </a:p>
        </p:txBody>
      </p:sp>
    </p:spTree>
    <p:extLst>
      <p:ext uri="{BB962C8B-B14F-4D97-AF65-F5344CB8AC3E}">
        <p14:creationId xmlns:p14="http://schemas.microsoft.com/office/powerpoint/2010/main" val="10681289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EC867D-EE00-6540-9E2C-EAE930A16CED}"/>
              </a:ext>
            </a:extLst>
          </p:cNvPr>
          <p:cNvSpPr>
            <a:spLocks noGrp="1"/>
          </p:cNvSpPr>
          <p:nvPr>
            <p:ph type="title"/>
          </p:nvPr>
        </p:nvSpPr>
        <p:spPr/>
        <p:txBody>
          <a:bodyPr/>
          <a:lstStyle/>
          <a:p>
            <a:r>
              <a:rPr lang="en-US" dirty="0"/>
              <a:t>Prevalence</a:t>
            </a:r>
          </a:p>
        </p:txBody>
      </p:sp>
      <p:sp>
        <p:nvSpPr>
          <p:cNvPr id="3" name="Content Placeholder 2">
            <a:extLst>
              <a:ext uri="{FF2B5EF4-FFF2-40B4-BE49-F238E27FC236}">
                <a16:creationId xmlns:a16="http://schemas.microsoft.com/office/drawing/2014/main" id="{6F49F359-D23C-DC46-B966-AF92AD726B10}"/>
              </a:ext>
            </a:extLst>
          </p:cNvPr>
          <p:cNvSpPr>
            <a:spLocks noGrp="1"/>
          </p:cNvSpPr>
          <p:nvPr>
            <p:ph idx="1"/>
          </p:nvPr>
        </p:nvSpPr>
        <p:spPr/>
        <p:txBody>
          <a:bodyPr>
            <a:noAutofit/>
          </a:bodyPr>
          <a:lstStyle/>
          <a:p>
            <a:r>
              <a:rPr lang="en-US" sz="2400" dirty="0"/>
              <a:t>United Stated: approximately 26,000 cases annually </a:t>
            </a:r>
          </a:p>
          <a:p>
            <a:r>
              <a:rPr lang="en-US" sz="2400" dirty="0"/>
              <a:t>Approximately 7 to 10% of all cases of acute kidney injury in the United States are due to myoglobinuria associated AKI.</a:t>
            </a:r>
            <a:endParaRPr lang="en-US" sz="2400" baseline="30000" dirty="0"/>
          </a:p>
          <a:p>
            <a:r>
              <a:rPr lang="en-US" sz="2400" dirty="0"/>
              <a:t>The incident of AKI in rhabdomyolysis has been reports to range between 13 to 50% but is difficult to establish a true rate due to varying definitions and clinical scenarios </a:t>
            </a:r>
          </a:p>
        </p:txBody>
      </p:sp>
    </p:spTree>
    <p:extLst>
      <p:ext uri="{BB962C8B-B14F-4D97-AF65-F5344CB8AC3E}">
        <p14:creationId xmlns:p14="http://schemas.microsoft.com/office/powerpoint/2010/main" val="39379321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C03DA0-ECA0-C247-B3AA-720BE8C73F66}"/>
              </a:ext>
            </a:extLst>
          </p:cNvPr>
          <p:cNvSpPr>
            <a:spLocks noGrp="1"/>
          </p:cNvSpPr>
          <p:nvPr>
            <p:ph type="title"/>
          </p:nvPr>
        </p:nvSpPr>
        <p:spPr/>
        <p:txBody>
          <a:bodyPr/>
          <a:lstStyle/>
          <a:p>
            <a:r>
              <a:rPr lang="en-US" sz="3200" dirty="0"/>
              <a:t>Why Do We Need a Standard of Care?</a:t>
            </a:r>
          </a:p>
        </p:txBody>
      </p:sp>
      <p:sp>
        <p:nvSpPr>
          <p:cNvPr id="3" name="Content Placeholder 2">
            <a:extLst>
              <a:ext uri="{FF2B5EF4-FFF2-40B4-BE49-F238E27FC236}">
                <a16:creationId xmlns:a16="http://schemas.microsoft.com/office/drawing/2014/main" id="{AA8EE448-82CB-A84A-AD6D-5BF2DCC369BC}"/>
              </a:ext>
            </a:extLst>
          </p:cNvPr>
          <p:cNvSpPr>
            <a:spLocks noGrp="1"/>
          </p:cNvSpPr>
          <p:nvPr>
            <p:ph idx="1"/>
          </p:nvPr>
        </p:nvSpPr>
        <p:spPr/>
        <p:txBody>
          <a:bodyPr>
            <a:normAutofit/>
          </a:bodyPr>
          <a:lstStyle/>
          <a:p>
            <a:r>
              <a:rPr lang="en-US" sz="2800" dirty="0"/>
              <a:t>The primary purpose of these guidelines is to decrease morbidity and mortality rates of rhabdomyolysis by presenting recommendations for clinical management that can be applied to individual cases if deemed appropriate by the treating physician.</a:t>
            </a:r>
          </a:p>
        </p:txBody>
      </p:sp>
    </p:spTree>
    <p:extLst>
      <p:ext uri="{BB962C8B-B14F-4D97-AF65-F5344CB8AC3E}">
        <p14:creationId xmlns:p14="http://schemas.microsoft.com/office/powerpoint/2010/main" val="18868276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7A070-4FD2-8845-8A07-DAE769CFC07F}"/>
              </a:ext>
            </a:extLst>
          </p:cNvPr>
          <p:cNvSpPr>
            <a:spLocks noGrp="1"/>
          </p:cNvSpPr>
          <p:nvPr>
            <p:ph type="title"/>
          </p:nvPr>
        </p:nvSpPr>
        <p:spPr/>
        <p:txBody>
          <a:bodyPr/>
          <a:lstStyle/>
          <a:p>
            <a:r>
              <a:rPr lang="en-US" dirty="0"/>
              <a:t>Patient Population </a:t>
            </a:r>
          </a:p>
        </p:txBody>
      </p:sp>
      <p:sp>
        <p:nvSpPr>
          <p:cNvPr id="3" name="Content Placeholder 2">
            <a:extLst>
              <a:ext uri="{FF2B5EF4-FFF2-40B4-BE49-F238E27FC236}">
                <a16:creationId xmlns:a16="http://schemas.microsoft.com/office/drawing/2014/main" id="{291D25CE-5611-4C47-B8DB-727B980BE46E}"/>
              </a:ext>
            </a:extLst>
          </p:cNvPr>
          <p:cNvSpPr>
            <a:spLocks noGrp="1"/>
          </p:cNvSpPr>
          <p:nvPr>
            <p:ph idx="1"/>
          </p:nvPr>
        </p:nvSpPr>
        <p:spPr/>
        <p:txBody>
          <a:bodyPr/>
          <a:lstStyle/>
          <a:p>
            <a:r>
              <a:rPr lang="en-US" b="1" dirty="0"/>
              <a:t>Inclusion Criteria</a:t>
            </a:r>
            <a:endParaRPr lang="en-US" dirty="0"/>
          </a:p>
          <a:p>
            <a:pPr lvl="1"/>
            <a:r>
              <a:rPr lang="en-US" dirty="0"/>
              <a:t>Adults great than 18 years of age </a:t>
            </a:r>
          </a:p>
          <a:p>
            <a:pPr lvl="1"/>
            <a:r>
              <a:rPr lang="en-US" dirty="0"/>
              <a:t>Signs and symptoms (H&amp;P) consistent with diagnosis of Rhabdomyolysis </a:t>
            </a:r>
          </a:p>
          <a:p>
            <a:pPr marL="0" indent="0">
              <a:buNone/>
            </a:pPr>
            <a:r>
              <a:rPr lang="en-US" dirty="0"/>
              <a:t> </a:t>
            </a:r>
          </a:p>
          <a:p>
            <a:r>
              <a:rPr lang="en-US" b="1" dirty="0"/>
              <a:t>Exclusion Criteria</a:t>
            </a:r>
            <a:endParaRPr lang="en-US" dirty="0"/>
          </a:p>
          <a:p>
            <a:pPr lvl="1"/>
            <a:r>
              <a:rPr lang="en-US" dirty="0"/>
              <a:t>Younger than 18 years of age </a:t>
            </a:r>
          </a:p>
          <a:p>
            <a:pPr lvl="1"/>
            <a:r>
              <a:rPr lang="en-US" dirty="0"/>
              <a:t>History of End Stage Renal Disease </a:t>
            </a:r>
          </a:p>
          <a:p>
            <a:pPr lvl="1"/>
            <a:r>
              <a:rPr lang="en-US" dirty="0"/>
              <a:t>History of Chronic Heart Failure </a:t>
            </a:r>
          </a:p>
          <a:p>
            <a:endParaRPr lang="en-US" dirty="0"/>
          </a:p>
        </p:txBody>
      </p:sp>
    </p:spTree>
    <p:extLst>
      <p:ext uri="{BB962C8B-B14F-4D97-AF65-F5344CB8AC3E}">
        <p14:creationId xmlns:p14="http://schemas.microsoft.com/office/powerpoint/2010/main" val="9012696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C299D6-A02E-2946-BBE4-2539119F335D}"/>
              </a:ext>
            </a:extLst>
          </p:cNvPr>
          <p:cNvSpPr>
            <a:spLocks noGrp="1"/>
          </p:cNvSpPr>
          <p:nvPr>
            <p:ph type="title"/>
          </p:nvPr>
        </p:nvSpPr>
        <p:spPr/>
        <p:txBody>
          <a:bodyPr/>
          <a:lstStyle/>
          <a:p>
            <a:r>
              <a:rPr lang="en-US" dirty="0"/>
              <a:t>Admission Criteria</a:t>
            </a:r>
          </a:p>
        </p:txBody>
      </p:sp>
      <p:sp>
        <p:nvSpPr>
          <p:cNvPr id="3" name="Content Placeholder 2">
            <a:extLst>
              <a:ext uri="{FF2B5EF4-FFF2-40B4-BE49-F238E27FC236}">
                <a16:creationId xmlns:a16="http://schemas.microsoft.com/office/drawing/2014/main" id="{77C8ECF3-1964-F94F-989B-614621DBE033}"/>
              </a:ext>
            </a:extLst>
          </p:cNvPr>
          <p:cNvSpPr>
            <a:spLocks noGrp="1"/>
          </p:cNvSpPr>
          <p:nvPr>
            <p:ph idx="1"/>
          </p:nvPr>
        </p:nvSpPr>
        <p:spPr/>
        <p:txBody>
          <a:bodyPr>
            <a:normAutofit fontScale="85000" lnSpcReduction="10000"/>
          </a:bodyPr>
          <a:lstStyle/>
          <a:p>
            <a:r>
              <a:rPr lang="en-US" dirty="0"/>
              <a:t>1. Creatinine Kinase greater than five times the upper limit of normal</a:t>
            </a:r>
            <a:r>
              <a:rPr lang="en-US" baseline="30000" dirty="0"/>
              <a:t>6</a:t>
            </a:r>
            <a:r>
              <a:rPr lang="en-US" dirty="0"/>
              <a:t>(Observation is appropriate for anyone who meets greater than 5x upper limit normal (1000) to  5000, and did not correct despites IV fluids.  Admit to inpatient if greater than 10K.  Consider Inpatient status for anyone 5001-9999 and rising.) </a:t>
            </a:r>
          </a:p>
          <a:p>
            <a:r>
              <a:rPr lang="en-US" dirty="0"/>
              <a:t>2. Continuously increasing CK despite intravenous fluid protocol</a:t>
            </a:r>
          </a:p>
          <a:p>
            <a:r>
              <a:rPr lang="en-US" dirty="0"/>
              <a:t>3. Laboratory finding consistent with AKI or electrolyte abnormalities(such ranges that would warrant </a:t>
            </a:r>
            <a:r>
              <a:rPr lang="en-US" dirty="0" err="1"/>
              <a:t>obs</a:t>
            </a:r>
            <a:r>
              <a:rPr lang="en-US" dirty="0"/>
              <a:t>/</a:t>
            </a:r>
            <a:r>
              <a:rPr lang="en-US" dirty="0" err="1"/>
              <a:t>inpt</a:t>
            </a:r>
            <a:r>
              <a:rPr lang="en-US" dirty="0"/>
              <a:t> for those diagnosis (ex) creatinine at least 1.5x baseline) </a:t>
            </a:r>
          </a:p>
          <a:p>
            <a:r>
              <a:rPr lang="en-US" dirty="0"/>
              <a:t>4. Concern for oliguria(&lt;0.5 ml of urine per kilogram per hour for 12 hours), anuria, or volume overload</a:t>
            </a:r>
          </a:p>
          <a:p>
            <a:r>
              <a:rPr lang="en-US" dirty="0"/>
              <a:t>5. Need for Renal Replacement Therapy</a:t>
            </a:r>
          </a:p>
          <a:p>
            <a:r>
              <a:rPr lang="en-US" dirty="0"/>
              <a:t>6. Clinical signs of compartment syndrome</a:t>
            </a:r>
          </a:p>
        </p:txBody>
      </p:sp>
    </p:spTree>
    <p:extLst>
      <p:ext uri="{BB962C8B-B14F-4D97-AF65-F5344CB8AC3E}">
        <p14:creationId xmlns:p14="http://schemas.microsoft.com/office/powerpoint/2010/main" val="29953494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48FFA0-D7AF-1043-9505-79D6D8A6C517}"/>
              </a:ext>
            </a:extLst>
          </p:cNvPr>
          <p:cNvSpPr>
            <a:spLocks noGrp="1"/>
          </p:cNvSpPr>
          <p:nvPr>
            <p:ph type="title"/>
          </p:nvPr>
        </p:nvSpPr>
        <p:spPr/>
        <p:txBody>
          <a:bodyPr/>
          <a:lstStyle/>
          <a:p>
            <a:r>
              <a:rPr lang="en-US" dirty="0"/>
              <a:t>Treatment </a:t>
            </a:r>
          </a:p>
        </p:txBody>
      </p:sp>
      <p:sp>
        <p:nvSpPr>
          <p:cNvPr id="3" name="Content Placeholder 2">
            <a:extLst>
              <a:ext uri="{FF2B5EF4-FFF2-40B4-BE49-F238E27FC236}">
                <a16:creationId xmlns:a16="http://schemas.microsoft.com/office/drawing/2014/main" id="{5ECE49AC-E2ED-334D-BE3F-19EE553B4BF4}"/>
              </a:ext>
            </a:extLst>
          </p:cNvPr>
          <p:cNvSpPr>
            <a:spLocks noGrp="1"/>
          </p:cNvSpPr>
          <p:nvPr>
            <p:ph idx="1"/>
          </p:nvPr>
        </p:nvSpPr>
        <p:spPr/>
        <p:txBody>
          <a:bodyPr>
            <a:normAutofit fontScale="92500"/>
          </a:bodyPr>
          <a:lstStyle/>
          <a:p>
            <a:r>
              <a:rPr lang="en-US" sz="2800" dirty="0"/>
              <a:t>Intravenous Fluids: Intravenous hydration should be initiated immediately upon clinical suspicion as the delay of treatment can lead to oliguric renal failure and eventually </a:t>
            </a:r>
            <a:r>
              <a:rPr lang="en-US" sz="2800" dirty="0" err="1"/>
              <a:t>anuric</a:t>
            </a:r>
            <a:r>
              <a:rPr lang="en-US" sz="2800" dirty="0"/>
              <a:t> renal failure.</a:t>
            </a:r>
            <a:r>
              <a:rPr lang="en-US" sz="2800" baseline="30000" dirty="0"/>
              <a:t>13</a:t>
            </a:r>
            <a:r>
              <a:rPr lang="en-US" sz="2800" dirty="0"/>
              <a:t> An initial 1-2L bolus of normal saline should be given followed by a intravenous fluid rate of 400ml/</a:t>
            </a:r>
            <a:r>
              <a:rPr lang="en-US" sz="2800" dirty="0" err="1"/>
              <a:t>hr</a:t>
            </a:r>
            <a:r>
              <a:rPr lang="en-US" sz="2800" dirty="0"/>
              <a:t> titrated to a urine output of 200-300ml/hr.</a:t>
            </a:r>
            <a:r>
              <a:rPr lang="en-US" sz="2800" baseline="30000" dirty="0"/>
              <a:t>6,31</a:t>
            </a:r>
            <a:r>
              <a:rPr lang="en-US" sz="2800" dirty="0"/>
              <a:t> </a:t>
            </a:r>
          </a:p>
          <a:p>
            <a:r>
              <a:rPr lang="en-US" sz="2800" dirty="0"/>
              <a:t>Mannitol and Loop diuretics are not effective</a:t>
            </a:r>
          </a:p>
          <a:p>
            <a:pPr marL="0" indent="0">
              <a:buNone/>
            </a:pPr>
            <a:endParaRPr lang="en-US" dirty="0"/>
          </a:p>
        </p:txBody>
      </p:sp>
    </p:spTree>
    <p:extLst>
      <p:ext uri="{BB962C8B-B14F-4D97-AF65-F5344CB8AC3E}">
        <p14:creationId xmlns:p14="http://schemas.microsoft.com/office/powerpoint/2010/main" val="40245068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8DB33D-A86E-064C-8932-468DEAD23A9B}"/>
              </a:ext>
            </a:extLst>
          </p:cNvPr>
          <p:cNvSpPr>
            <a:spLocks noGrp="1"/>
          </p:cNvSpPr>
          <p:nvPr>
            <p:ph type="title"/>
          </p:nvPr>
        </p:nvSpPr>
        <p:spPr/>
        <p:txBody>
          <a:bodyPr/>
          <a:lstStyle/>
          <a:p>
            <a:r>
              <a:rPr lang="en-US" b="1" dirty="0"/>
              <a:t>Complications</a:t>
            </a:r>
            <a:endParaRPr lang="en-US" dirty="0"/>
          </a:p>
        </p:txBody>
      </p:sp>
      <p:sp>
        <p:nvSpPr>
          <p:cNvPr id="3" name="Content Placeholder 2">
            <a:extLst>
              <a:ext uri="{FF2B5EF4-FFF2-40B4-BE49-F238E27FC236}">
                <a16:creationId xmlns:a16="http://schemas.microsoft.com/office/drawing/2014/main" id="{F7E32C0B-F191-2C44-8B26-6841BC731189}"/>
              </a:ext>
            </a:extLst>
          </p:cNvPr>
          <p:cNvSpPr>
            <a:spLocks noGrp="1"/>
          </p:cNvSpPr>
          <p:nvPr>
            <p:ph idx="1"/>
          </p:nvPr>
        </p:nvSpPr>
        <p:spPr/>
        <p:txBody>
          <a:bodyPr/>
          <a:lstStyle/>
          <a:p>
            <a:r>
              <a:rPr lang="en-US" dirty="0"/>
              <a:t>AKI/ARF</a:t>
            </a:r>
          </a:p>
          <a:p>
            <a:r>
              <a:rPr lang="en-US" dirty="0"/>
              <a:t>Hyperkalemia</a:t>
            </a:r>
          </a:p>
          <a:p>
            <a:r>
              <a:rPr lang="en-US" dirty="0"/>
              <a:t>Hypocalcemia and hypercalcemia </a:t>
            </a:r>
          </a:p>
          <a:p>
            <a:r>
              <a:rPr lang="en-US" dirty="0"/>
              <a:t>Hyperphosphatemia </a:t>
            </a:r>
          </a:p>
          <a:p>
            <a:r>
              <a:rPr lang="en-US" dirty="0"/>
              <a:t>Hyperuricemia </a:t>
            </a:r>
          </a:p>
          <a:p>
            <a:r>
              <a:rPr lang="en-US" dirty="0"/>
              <a:t>Hypovolemia </a:t>
            </a:r>
          </a:p>
        </p:txBody>
      </p:sp>
    </p:spTree>
    <p:extLst>
      <p:ext uri="{BB962C8B-B14F-4D97-AF65-F5344CB8AC3E}">
        <p14:creationId xmlns:p14="http://schemas.microsoft.com/office/powerpoint/2010/main" val="22604504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10AA2C-6C60-A44E-885D-A8AEDCA8ABFB}"/>
              </a:ext>
            </a:extLst>
          </p:cNvPr>
          <p:cNvSpPr>
            <a:spLocks noGrp="1"/>
          </p:cNvSpPr>
          <p:nvPr>
            <p:ph type="title"/>
          </p:nvPr>
        </p:nvSpPr>
        <p:spPr/>
        <p:txBody>
          <a:bodyPr/>
          <a:lstStyle/>
          <a:p>
            <a:r>
              <a:rPr lang="en-US" dirty="0"/>
              <a:t>Discharge Criteria ED</a:t>
            </a:r>
          </a:p>
        </p:txBody>
      </p:sp>
      <p:sp>
        <p:nvSpPr>
          <p:cNvPr id="3" name="Content Placeholder 2">
            <a:extLst>
              <a:ext uri="{FF2B5EF4-FFF2-40B4-BE49-F238E27FC236}">
                <a16:creationId xmlns:a16="http://schemas.microsoft.com/office/drawing/2014/main" id="{14317E7F-6944-EE48-B60B-EEC2A6AEC51F}"/>
              </a:ext>
            </a:extLst>
          </p:cNvPr>
          <p:cNvSpPr>
            <a:spLocks noGrp="1"/>
          </p:cNvSpPr>
          <p:nvPr>
            <p:ph idx="1"/>
          </p:nvPr>
        </p:nvSpPr>
        <p:spPr/>
        <p:txBody>
          <a:bodyPr/>
          <a:lstStyle/>
          <a:p>
            <a:r>
              <a:rPr lang="en-US" dirty="0"/>
              <a:t>1. Creatinine Kinase </a:t>
            </a:r>
            <a:r>
              <a:rPr lang="en-US" dirty="0" err="1"/>
              <a:t>downtrending</a:t>
            </a:r>
            <a:endParaRPr lang="en-US" dirty="0"/>
          </a:p>
          <a:p>
            <a:r>
              <a:rPr lang="en-US" dirty="0"/>
              <a:t>2. Creatine Kinase less than 1,000.</a:t>
            </a:r>
          </a:p>
          <a:p>
            <a:r>
              <a:rPr lang="en-US" dirty="0"/>
              <a:t>3. Urine dipstick negative for “blood”</a:t>
            </a:r>
            <a:r>
              <a:rPr lang="en-US" baseline="30000" dirty="0"/>
              <a:t>6</a:t>
            </a:r>
            <a:r>
              <a:rPr lang="en-US" dirty="0"/>
              <a:t>(Unlikely to be positive with values less than 1000, if high </a:t>
            </a:r>
            <a:r>
              <a:rPr lang="en-US" dirty="0" err="1"/>
              <a:t>pos</a:t>
            </a:r>
            <a:r>
              <a:rPr lang="en-US" dirty="0"/>
              <a:t> on dipstick, may consider observation with risk of increased values though rather than discharge)</a:t>
            </a:r>
          </a:p>
          <a:p>
            <a:r>
              <a:rPr lang="en-US" dirty="0"/>
              <a:t>4. Electrolytes within normal ranges</a:t>
            </a:r>
          </a:p>
          <a:p>
            <a:r>
              <a:rPr lang="en-US" dirty="0"/>
              <a:t>5. No clinical signs of compartment syndrome</a:t>
            </a:r>
          </a:p>
          <a:p>
            <a:r>
              <a:rPr lang="en-US" dirty="0"/>
              <a:t>6. Clinically euvolemic</a:t>
            </a:r>
          </a:p>
        </p:txBody>
      </p:sp>
    </p:spTree>
    <p:extLst>
      <p:ext uri="{BB962C8B-B14F-4D97-AF65-F5344CB8AC3E}">
        <p14:creationId xmlns:p14="http://schemas.microsoft.com/office/powerpoint/2010/main" val="10290102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C31C9F-53A6-C446-B82E-9C83050C89C9}"/>
              </a:ext>
            </a:extLst>
          </p:cNvPr>
          <p:cNvSpPr>
            <a:spLocks noGrp="1"/>
          </p:cNvSpPr>
          <p:nvPr>
            <p:ph type="title"/>
          </p:nvPr>
        </p:nvSpPr>
        <p:spPr/>
        <p:txBody>
          <a:bodyPr/>
          <a:lstStyle/>
          <a:p>
            <a:r>
              <a:rPr lang="en-US" dirty="0"/>
              <a:t>Discharge Criteria Medicine</a:t>
            </a:r>
          </a:p>
        </p:txBody>
      </p:sp>
      <p:sp>
        <p:nvSpPr>
          <p:cNvPr id="3" name="Content Placeholder 2">
            <a:extLst>
              <a:ext uri="{FF2B5EF4-FFF2-40B4-BE49-F238E27FC236}">
                <a16:creationId xmlns:a16="http://schemas.microsoft.com/office/drawing/2014/main" id="{760280BD-1A59-FE46-962B-5AFCB4C1C0BC}"/>
              </a:ext>
            </a:extLst>
          </p:cNvPr>
          <p:cNvSpPr>
            <a:spLocks noGrp="1"/>
          </p:cNvSpPr>
          <p:nvPr>
            <p:ph idx="1"/>
          </p:nvPr>
        </p:nvSpPr>
        <p:spPr/>
        <p:txBody>
          <a:bodyPr/>
          <a:lstStyle/>
          <a:p>
            <a:r>
              <a:rPr lang="en-US" dirty="0"/>
              <a:t>1. Creatinine Kinase </a:t>
            </a:r>
            <a:r>
              <a:rPr lang="en-US" dirty="0" err="1"/>
              <a:t>downtrending</a:t>
            </a:r>
            <a:endParaRPr lang="en-US" dirty="0"/>
          </a:p>
          <a:p>
            <a:r>
              <a:rPr lang="en-US" dirty="0"/>
              <a:t>2. Creatine Kinase less than 10,000</a:t>
            </a:r>
            <a:r>
              <a:rPr lang="en-US" baseline="30000" dirty="0"/>
              <a:t>9,15,36</a:t>
            </a:r>
            <a:endParaRPr lang="en-US" dirty="0"/>
          </a:p>
          <a:p>
            <a:r>
              <a:rPr lang="en-US" dirty="0"/>
              <a:t>3. Urine dipstick negative for “blood”</a:t>
            </a:r>
            <a:r>
              <a:rPr lang="en-US" baseline="30000" dirty="0"/>
              <a:t>6</a:t>
            </a:r>
            <a:endParaRPr lang="en-US" dirty="0"/>
          </a:p>
          <a:p>
            <a:r>
              <a:rPr lang="en-US" dirty="0"/>
              <a:t>4. Electrolytes within normal ranges</a:t>
            </a:r>
          </a:p>
          <a:p>
            <a:r>
              <a:rPr lang="en-US" dirty="0"/>
              <a:t>5. No clinical signs of compartment syndrome</a:t>
            </a:r>
          </a:p>
          <a:p>
            <a:r>
              <a:rPr lang="en-US" dirty="0"/>
              <a:t>6. Clinically euvolemic</a:t>
            </a:r>
          </a:p>
        </p:txBody>
      </p:sp>
    </p:spTree>
    <p:extLst>
      <p:ext uri="{BB962C8B-B14F-4D97-AF65-F5344CB8AC3E}">
        <p14:creationId xmlns:p14="http://schemas.microsoft.com/office/powerpoint/2010/main" val="7328847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A3AB87EF-B655-4FFF-8D05-F333AD7F2789}"/>
    </a:ext>
  </a:extLst>
</a:theme>
</file>

<file path=docProps/app.xml><?xml version="1.0" encoding="utf-8"?>
<Properties xmlns="http://schemas.openxmlformats.org/officeDocument/2006/extended-properties" xmlns:vt="http://schemas.openxmlformats.org/officeDocument/2006/docPropsVTypes">
  <Template>{BA560E9F-7A9E-B340-9B70-5603C9CA0361}tf10001076</Template>
  <TotalTime>17</TotalTime>
  <Words>1545</Words>
  <Application>Microsoft Macintosh PowerPoint</Application>
  <PresentationFormat>Widescreen</PresentationFormat>
  <Paragraphs>94</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Century Gothic</vt:lpstr>
      <vt:lpstr>Wingdings 3</vt:lpstr>
      <vt:lpstr>Ion Boardroom</vt:lpstr>
      <vt:lpstr>Banner Clinical Practice:  Rhabdomyolysis </vt:lpstr>
      <vt:lpstr>Prevalence</vt:lpstr>
      <vt:lpstr>Why Do We Need a Standard of Care?</vt:lpstr>
      <vt:lpstr>Patient Population </vt:lpstr>
      <vt:lpstr>Admission Criteria</vt:lpstr>
      <vt:lpstr>Treatment </vt:lpstr>
      <vt:lpstr>Complications</vt:lpstr>
      <vt:lpstr>Discharge Criteria ED</vt:lpstr>
      <vt:lpstr>Discharge Criteria Medicine</vt:lpstr>
      <vt:lpstr>References</vt:lpstr>
      <vt:lpstr>References</vt:lpstr>
      <vt:lpstr>References</vt:lpstr>
      <vt:lpstr>References</vt:lpstr>
    </vt:vector>
  </TitlesOfParts>
  <Company/>
  <LinksUpToDate>false</LinksUpToDate>
  <SharedDoc>false</SharedDoc>
  <HyperlinksChanged>false</HyperlinksChanged>
  <AppVersion>16.0013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Banner Clinical Practice:  Rhabdomyolysis </dc:title>
  <dc:creator>Sprague, Zachary - (zsprague)</dc:creator>
  <cp:lastModifiedBy>Sprague, Zachary - (zsprague)</cp:lastModifiedBy>
  <cp:revision>2</cp:revision>
  <dcterms:created xsi:type="dcterms:W3CDTF">2018-06-06T02:49:24Z</dcterms:created>
  <dcterms:modified xsi:type="dcterms:W3CDTF">2018-06-06T03:06:30Z</dcterms:modified>
</cp:coreProperties>
</file>